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64" r:id="rId3"/>
    <p:sldId id="257" r:id="rId4"/>
    <p:sldId id="258" r:id="rId5"/>
    <p:sldId id="265" r:id="rId6"/>
    <p:sldId id="261" r:id="rId7"/>
    <p:sldId id="267" r:id="rId8"/>
    <p:sldId id="260" r:id="rId9"/>
    <p:sldId id="262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Smith" userId="310b41d3-d8ff-4228-9134-dbd32fc4cffd" providerId="ADAL" clId="{39F6AC1D-B27E-4AE7-9FC4-95DEFE593756}"/>
    <pc:docChg chg="custSel delSld modSld">
      <pc:chgData name="Christina Smith" userId="310b41d3-d8ff-4228-9134-dbd32fc4cffd" providerId="ADAL" clId="{39F6AC1D-B27E-4AE7-9FC4-95DEFE593756}" dt="2023-09-29T16:53:29.151" v="17" actId="47"/>
      <pc:docMkLst>
        <pc:docMk/>
      </pc:docMkLst>
      <pc:sldChg chg="modSp mod">
        <pc:chgData name="Christina Smith" userId="310b41d3-d8ff-4228-9134-dbd32fc4cffd" providerId="ADAL" clId="{39F6AC1D-B27E-4AE7-9FC4-95DEFE593756}" dt="2023-09-29T16:52:25.429" v="7" actId="732"/>
        <pc:sldMkLst>
          <pc:docMk/>
          <pc:sldMk cId="1611660066" sldId="258"/>
        </pc:sldMkLst>
        <pc:picChg chg="mod modCrop">
          <ac:chgData name="Christina Smith" userId="310b41d3-d8ff-4228-9134-dbd32fc4cffd" providerId="ADAL" clId="{39F6AC1D-B27E-4AE7-9FC4-95DEFE593756}" dt="2023-09-29T16:52:25.429" v="7" actId="732"/>
          <ac:picMkLst>
            <pc:docMk/>
            <pc:sldMk cId="1611660066" sldId="258"/>
            <ac:picMk id="19" creationId="{BB60979E-6915-856A-D036-8CF2C46ACFA4}"/>
          </ac:picMkLst>
        </pc:picChg>
      </pc:sldChg>
      <pc:sldChg chg="delSp modSp mod">
        <pc:chgData name="Christina Smith" userId="310b41d3-d8ff-4228-9134-dbd32fc4cffd" providerId="ADAL" clId="{39F6AC1D-B27E-4AE7-9FC4-95DEFE593756}" dt="2023-09-29T16:53:19.979" v="16" actId="1076"/>
        <pc:sldMkLst>
          <pc:docMk/>
          <pc:sldMk cId="3839873199" sldId="265"/>
        </pc:sldMkLst>
        <pc:spChg chg="del mod">
          <ac:chgData name="Christina Smith" userId="310b41d3-d8ff-4228-9134-dbd32fc4cffd" providerId="ADAL" clId="{39F6AC1D-B27E-4AE7-9FC4-95DEFE593756}" dt="2023-09-29T16:53:00.669" v="11"/>
          <ac:spMkLst>
            <pc:docMk/>
            <pc:sldMk cId="3839873199" sldId="265"/>
            <ac:spMk id="11" creationId="{39C67B06-CBFE-6596-ACB2-4DFCDED0C8C1}"/>
          </ac:spMkLst>
        </pc:spChg>
        <pc:spChg chg="mod">
          <ac:chgData name="Christina Smith" userId="310b41d3-d8ff-4228-9134-dbd32fc4cffd" providerId="ADAL" clId="{39F6AC1D-B27E-4AE7-9FC4-95DEFE593756}" dt="2023-09-29T16:53:19.979" v="16" actId="1076"/>
          <ac:spMkLst>
            <pc:docMk/>
            <pc:sldMk cId="3839873199" sldId="265"/>
            <ac:spMk id="16" creationId="{A7F9E28C-A447-ABBB-54A1-729A4A60D459}"/>
          </ac:spMkLst>
        </pc:spChg>
        <pc:picChg chg="del">
          <ac:chgData name="Christina Smith" userId="310b41d3-d8ff-4228-9134-dbd32fc4cffd" providerId="ADAL" clId="{39F6AC1D-B27E-4AE7-9FC4-95DEFE593756}" dt="2023-09-29T16:53:00.666" v="9" actId="478"/>
          <ac:picMkLst>
            <pc:docMk/>
            <pc:sldMk cId="3839873199" sldId="265"/>
            <ac:picMk id="10" creationId="{62988FE1-2C9C-3C02-E791-86F6F747D162}"/>
          </ac:picMkLst>
        </pc:picChg>
        <pc:picChg chg="mod">
          <ac:chgData name="Christina Smith" userId="310b41d3-d8ff-4228-9134-dbd32fc4cffd" providerId="ADAL" clId="{39F6AC1D-B27E-4AE7-9FC4-95DEFE593756}" dt="2023-09-29T16:53:13.440" v="15" actId="14100"/>
          <ac:picMkLst>
            <pc:docMk/>
            <pc:sldMk cId="3839873199" sldId="265"/>
            <ac:picMk id="15" creationId="{0189B5E6-7302-D507-534B-ACDE82A2DA4C}"/>
          </ac:picMkLst>
        </pc:picChg>
      </pc:sldChg>
      <pc:sldChg chg="del">
        <pc:chgData name="Christina Smith" userId="310b41d3-d8ff-4228-9134-dbd32fc4cffd" providerId="ADAL" clId="{39F6AC1D-B27E-4AE7-9FC4-95DEFE593756}" dt="2023-09-29T16:53:29.151" v="17" actId="47"/>
        <pc:sldMkLst>
          <pc:docMk/>
          <pc:sldMk cId="441383962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0695380-C02C-4651-8B56-78C87C0F27E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7C38998-2318-4092-8E7C-462B0E97956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07377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5380-C02C-4651-8B56-78C87C0F27E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8998-2318-4092-8E7C-462B0E979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0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5380-C02C-4651-8B56-78C87C0F27E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8998-2318-4092-8E7C-462B0E979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2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5380-C02C-4651-8B56-78C87C0F27E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8998-2318-4092-8E7C-462B0E979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0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695380-C02C-4651-8B56-78C87C0F27E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C38998-2318-4092-8E7C-462B0E97956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50147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5380-C02C-4651-8B56-78C87C0F27E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8998-2318-4092-8E7C-462B0E979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0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5380-C02C-4651-8B56-78C87C0F27E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8998-2318-4092-8E7C-462B0E979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4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5380-C02C-4651-8B56-78C87C0F27E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8998-2318-4092-8E7C-462B0E979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2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5380-C02C-4651-8B56-78C87C0F27E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8998-2318-4092-8E7C-462B0E979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042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695380-C02C-4651-8B56-78C87C0F27E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C38998-2318-4092-8E7C-462B0E9795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9432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695380-C02C-4651-8B56-78C87C0F27E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C38998-2318-4092-8E7C-462B0E9795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394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0695380-C02C-4651-8B56-78C87C0F27E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F7C38998-2318-4092-8E7C-462B0E9795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294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WLhlGVuW5c?si=zbbHCbUY1zGRfZB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ckingatopic.weebly.com/categories.html" TargetMode="External"/><Relationship Id="rId5" Type="http://schemas.openxmlformats.org/officeDocument/2006/relationships/hyperlink" Target="https://edsitement.neh.gov/teachers-guides/preparing-national-history-day" TargetMode="External"/><Relationship Id="rId4" Type="http://schemas.openxmlformats.org/officeDocument/2006/relationships/hyperlink" Target="https://www.docsteach.org/topics/nh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dca.org/" TargetMode="External"/><Relationship Id="rId2" Type="http://schemas.openxmlformats.org/officeDocument/2006/relationships/hyperlink" Target="https://historyday.fco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hdca.org/contest-rules/" TargetMode="External"/><Relationship Id="rId4" Type="http://schemas.openxmlformats.org/officeDocument/2006/relationships/hyperlink" Target="https://nhd.org/en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christinasmith@cusd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C394A-3074-4436-8758-A38967131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522" y="1480930"/>
            <a:ext cx="5301138" cy="3254321"/>
          </a:xfrm>
        </p:spPr>
        <p:txBody>
          <a:bodyPr>
            <a:normAutofit/>
          </a:bodyPr>
          <a:lstStyle/>
          <a:p>
            <a:pPr algn="l"/>
            <a:r>
              <a:rPr lang="en-US" sz="6600"/>
              <a:t>Cole </a:t>
            </a:r>
            <a:br>
              <a:rPr lang="en-US" sz="6600"/>
            </a:br>
            <a:r>
              <a:rPr lang="en-US" sz="6600"/>
              <a:t>History day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831155-C7D8-4B4A-B6D1-81E92B32B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8524" y="4804850"/>
            <a:ext cx="5284876" cy="108623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Parent Meeting</a:t>
            </a:r>
          </a:p>
          <a:p>
            <a:pPr algn="l">
              <a:spcAft>
                <a:spcPts val="600"/>
              </a:spcAft>
            </a:pPr>
            <a:r>
              <a:rPr lang="en-US"/>
              <a:t>Thursday, September 28, 2023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E1CEB8A-2751-5AD7-F35A-43E3AFA6A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675" y="850009"/>
            <a:ext cx="3415614" cy="439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280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7B8470D-3EE8-2FFD-1356-C4B2B46FF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521" y="1480931"/>
            <a:ext cx="5651743" cy="194807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3600" cap="all" dirty="0"/>
            </a:br>
            <a:br>
              <a:rPr lang="en-US" sz="3600" cap="all" dirty="0"/>
            </a:br>
            <a:br>
              <a:rPr lang="en-US" sz="3600" cap="all" dirty="0"/>
            </a:br>
            <a:br>
              <a:rPr lang="en-US" sz="3600" cap="all" dirty="0"/>
            </a:br>
            <a:r>
              <a:rPr lang="en-US" sz="3600" cap="all" dirty="0"/>
              <a:t>   </a:t>
            </a:r>
            <a:r>
              <a:rPr lang="en-US" cap="all" dirty="0"/>
              <a:t>Questions/Comments</a:t>
            </a:r>
          </a:p>
        </p:txBody>
      </p:sp>
      <p:pic>
        <p:nvPicPr>
          <p:cNvPr id="5" name="Content Placeholder 4" descr="Different coloured question marks">
            <a:extLst>
              <a:ext uri="{FF2B5EF4-FFF2-40B4-BE49-F238E27FC236}">
                <a16:creationId xmlns:a16="http://schemas.microsoft.com/office/drawing/2014/main" id="{99DF4764-7139-13CE-FBF7-959812AFB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069" r="30197"/>
          <a:stretch/>
        </p:blipFill>
        <p:spPr>
          <a:xfrm>
            <a:off x="7310820" y="695324"/>
            <a:ext cx="3405323" cy="470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93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0">
            <a:extLst>
              <a:ext uri="{FF2B5EF4-FFF2-40B4-BE49-F238E27FC236}">
                <a16:creationId xmlns:a16="http://schemas.microsoft.com/office/drawing/2014/main" id="{3362DFFC-4DCC-48EE-B781-94D04B95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84276C-A019-E926-71B5-4EE5D7AB1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791570"/>
            <a:ext cx="4018839" cy="5262390"/>
          </a:xfrm>
        </p:spPr>
        <p:txBody>
          <a:bodyPr anchor="ctr">
            <a:normAutofit/>
          </a:bodyPr>
          <a:lstStyle/>
          <a:p>
            <a:pPr algn="r"/>
            <a:r>
              <a:rPr lang="en-US" sz="5400">
                <a:solidFill>
                  <a:schemeClr val="bg2"/>
                </a:solidFill>
              </a:rPr>
              <a:t>What is History Day?</a:t>
            </a:r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18B8B265-E68C-4B64-9238-781F0102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5B7B944-DE3F-0871-89A0-475C0469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2121" y="425302"/>
            <a:ext cx="6759116" cy="7432158"/>
          </a:xfrm>
        </p:spPr>
        <p:txBody>
          <a:bodyPr anchor="ctr">
            <a:normAutofit/>
          </a:bodyPr>
          <a:lstStyle/>
          <a:p>
            <a:r>
              <a:rPr lang="en-US" sz="1800" b="0" i="0" dirty="0">
                <a:effectLst/>
                <a:latin typeface="Open Sans" panose="020B0606030504020204" pitchFamily="34" charset="0"/>
              </a:rPr>
              <a:t>Based on a given theme, students (4</a:t>
            </a:r>
            <a:r>
              <a:rPr lang="en-US" sz="1800" b="0" i="0" baseline="30000" dirty="0">
                <a:effectLst/>
                <a:latin typeface="Open Sans" panose="020B0606030504020204" pitchFamily="34" charset="0"/>
              </a:rPr>
              <a:t>th</a:t>
            </a:r>
            <a:r>
              <a:rPr lang="en-US" sz="1800" b="0" i="0" dirty="0">
                <a:effectLst/>
                <a:latin typeface="Open Sans" panose="020B0606030504020204" pitchFamily="34" charset="0"/>
              </a:rPr>
              <a:t>-6</a:t>
            </a:r>
            <a:r>
              <a:rPr lang="en-US" sz="1800" b="0" i="0" baseline="30000" dirty="0">
                <a:effectLst/>
                <a:latin typeface="Open Sans" panose="020B0606030504020204" pitchFamily="34" charset="0"/>
              </a:rPr>
              <a:t>th</a:t>
            </a:r>
            <a:r>
              <a:rPr lang="en-US" sz="1800" b="0" i="0" dirty="0">
                <a:effectLst/>
                <a:latin typeface="Open Sans" panose="020B0606030504020204" pitchFamily="34" charset="0"/>
              </a:rPr>
              <a:t>) research and then present their findings within given categories</a:t>
            </a:r>
          </a:p>
          <a:p>
            <a:pPr lvl="1"/>
            <a:r>
              <a:rPr lang="en-US" sz="1800" i="0" dirty="0">
                <a:latin typeface="Open Sans" panose="020B0606030504020204" pitchFamily="34" charset="0"/>
              </a:rPr>
              <a:t>Elementary Division: 4</a:t>
            </a:r>
            <a:r>
              <a:rPr lang="en-US" sz="1800" i="0" baseline="30000" dirty="0">
                <a:latin typeface="Open Sans" panose="020B0606030504020204" pitchFamily="34" charset="0"/>
              </a:rPr>
              <a:t>th</a:t>
            </a:r>
            <a:r>
              <a:rPr lang="en-US" sz="1800" i="0" dirty="0">
                <a:latin typeface="Open Sans" panose="020B0606030504020204" pitchFamily="34" charset="0"/>
              </a:rPr>
              <a:t> &amp; 5</a:t>
            </a:r>
            <a:r>
              <a:rPr lang="en-US" sz="1800" i="0" baseline="30000" dirty="0">
                <a:latin typeface="Open Sans" panose="020B0606030504020204" pitchFamily="34" charset="0"/>
              </a:rPr>
              <a:t>th</a:t>
            </a:r>
            <a:endParaRPr lang="en-US" sz="1800" i="0" dirty="0">
              <a:latin typeface="Open Sans" panose="020B0606030504020204" pitchFamily="34" charset="0"/>
            </a:endParaRPr>
          </a:p>
          <a:p>
            <a:pPr lvl="2"/>
            <a:r>
              <a:rPr lang="en-US" b="0" i="0" dirty="0">
                <a:effectLst/>
                <a:latin typeface="Open Sans" panose="020B0606030504020204" pitchFamily="34" charset="0"/>
              </a:rPr>
              <a:t>Poster</a:t>
            </a:r>
          </a:p>
          <a:p>
            <a:pPr lvl="2"/>
            <a:r>
              <a:rPr lang="en-US" b="0" i="0" dirty="0">
                <a:effectLst/>
                <a:latin typeface="Open Sans" panose="020B0606030504020204" pitchFamily="34" charset="0"/>
              </a:rPr>
              <a:t>Podcast</a:t>
            </a:r>
          </a:p>
          <a:p>
            <a:pPr lvl="1"/>
            <a:r>
              <a:rPr lang="en-US" sz="1800" b="0" i="0" dirty="0">
                <a:effectLst/>
                <a:latin typeface="Open Sans" panose="020B0606030504020204" pitchFamily="34" charset="0"/>
              </a:rPr>
              <a:t>Jr Division: 6</a:t>
            </a:r>
            <a:r>
              <a:rPr lang="en-US" sz="1800" b="0" i="0" baseline="30000" dirty="0">
                <a:effectLst/>
                <a:latin typeface="Open Sans" panose="020B0606030504020204" pitchFamily="34" charset="0"/>
              </a:rPr>
              <a:t>th</a:t>
            </a:r>
            <a:r>
              <a:rPr lang="en-US" sz="1800" b="0" i="0" dirty="0">
                <a:effectLst/>
                <a:latin typeface="Open Sans" panose="020B0606030504020204" pitchFamily="34" charset="0"/>
              </a:rPr>
              <a:t> </a:t>
            </a:r>
          </a:p>
          <a:p>
            <a:pPr lvl="2"/>
            <a:r>
              <a:rPr lang="en-US" dirty="0">
                <a:latin typeface="Open Sans" panose="020B0606030504020204" pitchFamily="34" charset="0"/>
              </a:rPr>
              <a:t>Exhibit</a:t>
            </a:r>
          </a:p>
          <a:p>
            <a:pPr lvl="2"/>
            <a:r>
              <a:rPr lang="en-US" b="0" i="0" dirty="0">
                <a:effectLst/>
                <a:latin typeface="Open Sans" panose="020B0606030504020204" pitchFamily="34" charset="0"/>
              </a:rPr>
              <a:t>Documentary</a:t>
            </a:r>
          </a:p>
          <a:p>
            <a:pPr lvl="2"/>
            <a:r>
              <a:rPr lang="en-US" dirty="0">
                <a:latin typeface="Open Sans" panose="020B0606030504020204" pitchFamily="34" charset="0"/>
              </a:rPr>
              <a:t>Performance</a:t>
            </a:r>
          </a:p>
          <a:p>
            <a:pPr lvl="2"/>
            <a:r>
              <a:rPr lang="en-US" b="0" i="0" dirty="0">
                <a:effectLst/>
                <a:latin typeface="Open Sans" panose="020B0606030504020204" pitchFamily="34" charset="0"/>
              </a:rPr>
              <a:t>Website</a:t>
            </a:r>
          </a:p>
          <a:p>
            <a:pPr lvl="2"/>
            <a:r>
              <a:rPr lang="en-US" b="0" i="0" dirty="0">
                <a:effectLst/>
                <a:latin typeface="Open Sans" panose="020B0606030504020204" pitchFamily="34" charset="0"/>
              </a:rPr>
              <a:t>Podcast</a:t>
            </a:r>
          </a:p>
          <a:p>
            <a:pPr lvl="2"/>
            <a:r>
              <a:rPr lang="en-US" dirty="0">
                <a:latin typeface="Open Sans" panose="020B0606030504020204" pitchFamily="34" charset="0"/>
              </a:rPr>
              <a:t>Paper</a:t>
            </a:r>
            <a:endParaRPr lang="en-US" b="0" i="0" dirty="0">
              <a:effectLst/>
              <a:latin typeface="Open Sans" panose="020B0606030504020204" pitchFamily="34" charset="0"/>
            </a:endParaRPr>
          </a:p>
          <a:p>
            <a:pPr marL="384048" marR="0" lvl="0" indent="-384048" defTabSz="914400" rtl="0" eaLnBrk="1" fontAlgn="auto" latinLnBrk="0" hangingPunct="1"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■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Students compete at the school level and depending on that performance, may compete at county, state and national level (Elementary Division and Podcasts excluded)</a:t>
            </a:r>
          </a:p>
          <a:p>
            <a:pPr marL="384048" marR="0" lvl="0" indent="-384048" defTabSz="914400" rtl="0" eaLnBrk="1" fontAlgn="auto" latinLnBrk="0" hangingPunct="1"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■"/>
              <a:tabLst/>
              <a:defRPr/>
            </a:pPr>
            <a:r>
              <a:rPr lang="en-US" sz="1800" dirty="0">
                <a:latin typeface="Open Sans" panose="020B0606030504020204" pitchFamily="34" charset="0"/>
              </a:rPr>
              <a:t>Block C point for ‘Mind: Academic Challenge’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lvl="2"/>
            <a:endParaRPr lang="en-US" sz="1500" b="0" i="0" dirty="0">
              <a:effectLst/>
              <a:latin typeface="Open Sans" panose="020B0606030504020204" pitchFamily="34" charset="0"/>
            </a:endParaRPr>
          </a:p>
          <a:p>
            <a:pPr marL="987552" lvl="2" indent="0">
              <a:buNone/>
            </a:pPr>
            <a:endParaRPr lang="en-US" sz="1500" dirty="0">
              <a:latin typeface="Open Sans" panose="020B0606030504020204" pitchFamily="34" charset="0"/>
            </a:endParaRPr>
          </a:p>
          <a:p>
            <a:pPr marL="987552" lvl="2" indent="0">
              <a:buNone/>
            </a:pPr>
            <a:endParaRPr lang="en-US" sz="1500" b="0" i="0" dirty="0">
              <a:effectLst/>
              <a:latin typeface="Open Sans" panose="020B0606030504020204" pitchFamily="34" charset="0"/>
            </a:endParaRPr>
          </a:p>
          <a:p>
            <a:pPr lvl="2"/>
            <a:endParaRPr lang="en-US" sz="1500" b="0" i="0" dirty="0">
              <a:effectLst/>
              <a:latin typeface="Open Sans" panose="020B0606030504020204" pitchFamily="34" charset="0"/>
            </a:endParaRPr>
          </a:p>
          <a:p>
            <a:endParaRPr lang="en-US" sz="1500" dirty="0">
              <a:latin typeface="Open Sans" panose="020B0606030504020204" pitchFamily="34" charset="0"/>
            </a:endParaRPr>
          </a:p>
          <a:p>
            <a:endParaRPr lang="en-US" sz="1500" b="0" i="0" dirty="0"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56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A204626-2220-4678-A939-FD94EA7B5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B5121-7282-41D9-AF19-D50A1F6B1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958837" cy="1485900"/>
          </a:xfrm>
        </p:spPr>
        <p:txBody>
          <a:bodyPr>
            <a:normAutofit/>
          </a:bodyPr>
          <a:lstStyle/>
          <a:p>
            <a:r>
              <a:rPr lang="en-US"/>
              <a:t>General Information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532472AD-B4EE-4352-5227-3710B1806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144" y="1541123"/>
            <a:ext cx="6750121" cy="51679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Theme: “Turning Points in History”</a:t>
            </a:r>
          </a:p>
          <a:p>
            <a:r>
              <a:rPr lang="en-US" dirty="0"/>
              <a:t>Cole History Day</a:t>
            </a:r>
          </a:p>
          <a:p>
            <a:pPr lvl="1"/>
            <a:r>
              <a:rPr lang="en-US" dirty="0"/>
              <a:t>TBD (2</a:t>
            </a:r>
            <a:r>
              <a:rPr lang="en-US" baseline="30000" dirty="0"/>
              <a:t>nd</a:t>
            </a:r>
            <a:r>
              <a:rPr lang="en-US" dirty="0"/>
              <a:t> or 3</a:t>
            </a:r>
            <a:r>
              <a:rPr lang="en-US" baseline="30000" dirty="0"/>
              <a:t>rd</a:t>
            </a:r>
            <a:r>
              <a:rPr lang="en-US" dirty="0"/>
              <a:t> week in December)</a:t>
            </a:r>
          </a:p>
          <a:p>
            <a:r>
              <a:rPr lang="en-US" dirty="0"/>
              <a:t>Entries can be completed individually or as a group (up to 5 students within the same division)</a:t>
            </a:r>
          </a:p>
          <a:p>
            <a:r>
              <a:rPr lang="en-US" dirty="0"/>
              <a:t>Every entry must include a title page, process paper, and annotated bibliography</a:t>
            </a:r>
          </a:p>
          <a:p>
            <a:r>
              <a:rPr lang="en-US" dirty="0"/>
              <a:t>Weekly meetings to monitor progress</a:t>
            </a:r>
          </a:p>
          <a:p>
            <a:pPr lvl="1"/>
            <a:r>
              <a:rPr lang="en-US" dirty="0"/>
              <a:t>Every Wednesday at 7:20 am in room 21</a:t>
            </a:r>
          </a:p>
          <a:p>
            <a:pPr lvl="2"/>
            <a:r>
              <a:rPr lang="en-US" dirty="0"/>
              <a:t>Hard copies of hand-outs will be given</a:t>
            </a:r>
          </a:p>
          <a:p>
            <a:pPr lvl="2"/>
            <a:r>
              <a:rPr lang="en-US" dirty="0"/>
              <a:t>Parents/students will be emailed PowerPoints for that week that will contain links to resources</a:t>
            </a:r>
          </a:p>
          <a:p>
            <a:pPr lvl="2"/>
            <a:r>
              <a:rPr lang="en-US" dirty="0"/>
              <a:t>Please make arrangements to get hand-outs/information if you are not able to attend a meeting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039" name="Rectangle 1034">
            <a:extLst>
              <a:ext uri="{FF2B5EF4-FFF2-40B4-BE49-F238E27FC236}">
                <a16:creationId xmlns:a16="http://schemas.microsoft.com/office/drawing/2014/main" id="{EB97D8A6-1C5A-42B6-AE78-F3D0F9BDF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B03889-5954-215C-062F-E2723BE10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2340" y="1306708"/>
            <a:ext cx="3299579" cy="424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66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4A6F8-EDC7-4872-AA7F-177E493AD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39048"/>
            <a:ext cx="9601200" cy="62672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Elementary Division Posters</a:t>
            </a:r>
          </a:p>
        </p:txBody>
      </p:sp>
      <p:pic>
        <p:nvPicPr>
          <p:cNvPr id="16" name="Picture 15" descr="A blue board with pictures and text&#10;&#10;Description automatically generated">
            <a:extLst>
              <a:ext uri="{FF2B5EF4-FFF2-40B4-BE49-F238E27FC236}">
                <a16:creationId xmlns:a16="http://schemas.microsoft.com/office/drawing/2014/main" id="{F3B99596-664D-2637-3F55-B4964A01A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72093"/>
            <a:ext cx="5327151" cy="3531619"/>
          </a:xfrm>
          <a:prstGeom prst="rect">
            <a:avLst/>
          </a:prstGeom>
        </p:spPr>
      </p:pic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BB60979E-6915-856A-D036-8CF2C46AC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836" t="17621" r="17227" b="14463"/>
          <a:stretch/>
        </p:blipFill>
        <p:spPr>
          <a:xfrm>
            <a:off x="8116584" y="2321960"/>
            <a:ext cx="2280863" cy="328175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1E05A06-3FDB-2946-B8DE-A6B56680CED8}"/>
              </a:ext>
            </a:extLst>
          </p:cNvPr>
          <p:cNvSpPr txBox="1"/>
          <p:nvPr/>
        </p:nvSpPr>
        <p:spPr>
          <a:xfrm>
            <a:off x="7348751" y="1101155"/>
            <a:ext cx="3673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Group Poster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E09AAA-F23D-5A04-21D9-2475B0698138}"/>
              </a:ext>
            </a:extLst>
          </p:cNvPr>
          <p:cNvSpPr txBox="1"/>
          <p:nvPr/>
        </p:nvSpPr>
        <p:spPr>
          <a:xfrm>
            <a:off x="2406721" y="1602768"/>
            <a:ext cx="3256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Individual Poster</a:t>
            </a:r>
          </a:p>
        </p:txBody>
      </p:sp>
    </p:spTree>
    <p:extLst>
      <p:ext uri="{BB962C8B-B14F-4D97-AF65-F5344CB8AC3E}">
        <p14:creationId xmlns:p14="http://schemas.microsoft.com/office/powerpoint/2010/main" val="1611660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1B249-042F-B8D2-EFE2-02F69035E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87676"/>
            <a:ext cx="9601200" cy="719191"/>
          </a:xfrm>
        </p:spPr>
        <p:txBody>
          <a:bodyPr/>
          <a:lstStyle/>
          <a:p>
            <a:pPr algn="ctr"/>
            <a:r>
              <a:rPr lang="en-US" dirty="0"/>
              <a:t>Jr Division Entries</a:t>
            </a:r>
          </a:p>
        </p:txBody>
      </p:sp>
      <p:pic>
        <p:nvPicPr>
          <p:cNvPr id="15" name="Content Placeholder 14" descr="A paper board with writing on it&#10;&#10;Description automatically generated">
            <a:extLst>
              <a:ext uri="{FF2B5EF4-FFF2-40B4-BE49-F238E27FC236}">
                <a16:creationId xmlns:a16="http://schemas.microsoft.com/office/drawing/2014/main" id="{0189B5E6-7302-D507-534B-ACDE82A2D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521" y="1662382"/>
            <a:ext cx="5825448" cy="4378821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7F9E28C-A447-ABBB-54A1-729A4A60D459}"/>
              </a:ext>
            </a:extLst>
          </p:cNvPr>
          <p:cNvSpPr txBox="1"/>
          <p:nvPr/>
        </p:nvSpPr>
        <p:spPr>
          <a:xfrm>
            <a:off x="4207267" y="1293050"/>
            <a:ext cx="3595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Junior Division – Individual Exhibit</a:t>
            </a:r>
          </a:p>
        </p:txBody>
      </p:sp>
    </p:spTree>
    <p:extLst>
      <p:ext uri="{BB962C8B-B14F-4D97-AF65-F5344CB8AC3E}">
        <p14:creationId xmlns:p14="http://schemas.microsoft.com/office/powerpoint/2010/main" val="3839873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2DFFC-4DCC-48EE-B781-94D04B95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B749A7-F2AE-442D-A508-8A512C479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791570"/>
            <a:ext cx="4018839" cy="5262390"/>
          </a:xfrm>
        </p:spPr>
        <p:txBody>
          <a:bodyPr anchor="ctr">
            <a:normAutofit/>
          </a:bodyPr>
          <a:lstStyle/>
          <a:p>
            <a:pPr algn="r"/>
            <a:r>
              <a:rPr lang="en-US" sz="5000">
                <a:solidFill>
                  <a:schemeClr val="bg2"/>
                </a:solidFill>
              </a:rPr>
              <a:t>Additional competitions: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B8B265-E68C-4B64-9238-781F0102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56E11-31D6-44B1-B91D-B936B2161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964" y="791570"/>
            <a:ext cx="6572036" cy="526239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Fresno County (FPU)</a:t>
            </a:r>
          </a:p>
          <a:p>
            <a:pPr lvl="1"/>
            <a:r>
              <a:rPr lang="en-US" sz="2400" dirty="0"/>
              <a:t>March 9, 2024</a:t>
            </a:r>
          </a:p>
          <a:p>
            <a:r>
              <a:rPr lang="en-US" sz="2400" dirty="0"/>
              <a:t>State Competition (CSU Sacramento)</a:t>
            </a:r>
          </a:p>
          <a:p>
            <a:pPr lvl="1"/>
            <a:r>
              <a:rPr lang="en-US" sz="2400" dirty="0"/>
              <a:t>April 19 – 21, 2024 </a:t>
            </a:r>
          </a:p>
          <a:p>
            <a:r>
              <a:rPr lang="en-US" sz="2400" dirty="0"/>
              <a:t>National Competition (University of Maryland)</a:t>
            </a:r>
          </a:p>
          <a:p>
            <a:pPr lvl="1"/>
            <a:r>
              <a:rPr lang="en-US" sz="2400" dirty="0"/>
              <a:t>June 9 – 13, 2024</a:t>
            </a:r>
          </a:p>
        </p:txBody>
      </p:sp>
    </p:spTree>
    <p:extLst>
      <p:ext uri="{BB962C8B-B14F-4D97-AF65-F5344CB8AC3E}">
        <p14:creationId xmlns:p14="http://schemas.microsoft.com/office/powerpoint/2010/main" val="2537816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55E25E-F08F-13C3-B228-06BB91CCC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en-US" dirty="0"/>
              <a:t>Topic Ideas:</a:t>
            </a:r>
          </a:p>
        </p:txBody>
      </p:sp>
      <p:pic>
        <p:nvPicPr>
          <p:cNvPr id="17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671E4856-E34E-D8B2-256C-950E221200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815" r="7964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0DF08-84C5-4C43-4546-D696133DC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145" y="1726058"/>
            <a:ext cx="7589855" cy="4141342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>
                <a:hlinkClick r:id="rId3"/>
              </a:rPr>
              <a:t>https://youtu.be/9WLhlGVuW5c?si=zbbHCbUY1zGRfZBL</a:t>
            </a:r>
            <a:endParaRPr lang="en-US" sz="9600" dirty="0"/>
          </a:p>
          <a:p>
            <a:endParaRPr lang="en-US" sz="9600" dirty="0"/>
          </a:p>
          <a:p>
            <a:r>
              <a:rPr lang="en-US" sz="9600" dirty="0"/>
              <a:t>Websites to help with topic ideas:</a:t>
            </a:r>
          </a:p>
          <a:p>
            <a:pPr lvl="1"/>
            <a:r>
              <a:rPr lang="en-US" sz="9600" dirty="0">
                <a:hlinkClick r:id="rId4"/>
              </a:rPr>
              <a:t>https://www.docsteach.org/topics/nhd</a:t>
            </a:r>
            <a:endParaRPr lang="en-US" sz="9600" dirty="0"/>
          </a:p>
          <a:p>
            <a:pPr lvl="1"/>
            <a:r>
              <a:rPr lang="en-US" sz="9600" dirty="0">
                <a:hlinkClick r:id="rId5"/>
              </a:rPr>
              <a:t>https://edsitement.neh.gov/teachers-guides/preparing-national-history-day</a:t>
            </a:r>
            <a:endParaRPr lang="en-US" sz="9600" dirty="0"/>
          </a:p>
          <a:p>
            <a:pPr lvl="1"/>
            <a:r>
              <a:rPr lang="en-US" sz="9600" dirty="0">
                <a:hlinkClick r:id="rId6"/>
              </a:rPr>
              <a:t>https://pickingatopic.weebly.com/categories.html</a:t>
            </a:r>
            <a:endParaRPr lang="en-US" sz="9600" dirty="0"/>
          </a:p>
          <a:p>
            <a:pPr marL="530352" lvl="1" indent="0">
              <a:buNone/>
            </a:pPr>
            <a:endParaRPr lang="en-US" sz="9600" dirty="0"/>
          </a:p>
          <a:p>
            <a:pPr marL="0" indent="0">
              <a:buNone/>
            </a:pPr>
            <a:r>
              <a:rPr lang="en-US" sz="9600" dirty="0"/>
              <a:t>** </a:t>
            </a:r>
            <a:r>
              <a:rPr lang="en-US" sz="8000" b="1" u="sng" dirty="0"/>
              <a:t>Use student’s interest to help guide the topic chosen </a:t>
            </a:r>
            <a:r>
              <a:rPr lang="en-US" sz="8000" b="1" u="sng" dirty="0">
                <a:sym typeface="Wingdings" panose="05000000000000000000" pitchFamily="2" charset="2"/>
              </a:rPr>
              <a:t></a:t>
            </a:r>
            <a:r>
              <a:rPr lang="en-US" sz="9600" b="1" u="sng" dirty="0">
                <a:sym typeface="Wingdings" panose="05000000000000000000" pitchFamily="2" charset="2"/>
              </a:rPr>
              <a:t> </a:t>
            </a:r>
            <a:r>
              <a:rPr lang="en-US" sz="9600" dirty="0">
                <a:sym typeface="Wingdings" panose="05000000000000000000" pitchFamily="2" charset="2"/>
              </a:rPr>
              <a:t>**</a:t>
            </a:r>
            <a:endParaRPr lang="en-US" sz="9600" b="1" u="sng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lvl="1"/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93794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32812C54-7AEF-4ABB-826E-221F51CB0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DFE8BD-BBFB-4479-871E-845865C7B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864" y="685800"/>
            <a:ext cx="7705164" cy="1485900"/>
          </a:xfrm>
        </p:spPr>
        <p:txBody>
          <a:bodyPr>
            <a:normAutofit/>
          </a:bodyPr>
          <a:lstStyle/>
          <a:p>
            <a:r>
              <a:rPr lang="en-US" dirty="0"/>
              <a:t>Additional Information: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91F40E4-8A76-44CF-91EC-907367352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6"/>
            <a:ext cx="304441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72171013-D973-4187-9CF2-EE098EEF8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81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C39EBFD-7521-4F28-83A7-AF1716847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3617" y="1458930"/>
            <a:ext cx="9058381" cy="4972692"/>
          </a:xfrm>
        </p:spPr>
        <p:txBody>
          <a:bodyPr>
            <a:normAutofit/>
          </a:bodyPr>
          <a:lstStyle/>
          <a:p>
            <a:r>
              <a:rPr lang="en-US" sz="2400" dirty="0"/>
              <a:t>Fresno County History Day website</a:t>
            </a:r>
          </a:p>
          <a:p>
            <a:pPr lvl="1"/>
            <a:r>
              <a:rPr lang="en-US" sz="2400" dirty="0">
                <a:hlinkClick r:id="rId2"/>
              </a:rPr>
              <a:t>https://historyday.fcoe.org/</a:t>
            </a:r>
            <a:endParaRPr lang="en-US" sz="2400" dirty="0"/>
          </a:p>
          <a:p>
            <a:r>
              <a:rPr lang="en-US" sz="2400" dirty="0"/>
              <a:t>California History Day website</a:t>
            </a:r>
          </a:p>
          <a:p>
            <a:pPr lvl="1"/>
            <a:r>
              <a:rPr lang="en-US" sz="2400" dirty="0">
                <a:hlinkClick r:id="rId3"/>
              </a:rPr>
              <a:t>https://www.nhdca.org/</a:t>
            </a:r>
            <a:endParaRPr lang="en-US" sz="2400" dirty="0"/>
          </a:p>
          <a:p>
            <a:r>
              <a:rPr lang="en-US" sz="2400" dirty="0"/>
              <a:t>National History Day website</a:t>
            </a:r>
          </a:p>
          <a:p>
            <a:pPr lvl="1"/>
            <a:r>
              <a:rPr lang="en-US" sz="2400" dirty="0">
                <a:hlinkClick r:id="rId4"/>
              </a:rPr>
              <a:t>https://nhd.org/en/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400" dirty="0"/>
              <a:t>** Rule Book: </a:t>
            </a:r>
            <a:r>
              <a:rPr lang="en-US" sz="2400" dirty="0">
                <a:hlinkClick r:id="rId5"/>
              </a:rPr>
              <a:t>https://www.nhdca.org/contest-rules/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530352" lvl="1" indent="0">
              <a:buNone/>
            </a:pP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0091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204626-2220-4678-A939-FD94EA7B5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E98938-0699-4412-AF63-DC5D21879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958837" cy="1485900"/>
          </a:xfrm>
        </p:spPr>
        <p:txBody>
          <a:bodyPr>
            <a:normAutofit/>
          </a:bodyPr>
          <a:lstStyle/>
          <a:p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Advisor Information: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B1D42-613A-4EF3-9369-47D71CB4F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586519"/>
            <a:ext cx="5958837" cy="1285554"/>
          </a:xfrm>
        </p:spPr>
        <p:txBody>
          <a:bodyPr>
            <a:normAutofit/>
          </a:bodyPr>
          <a:lstStyle/>
          <a:p>
            <a:r>
              <a:rPr lang="en-US" dirty="0"/>
              <a:t>Christina Smith</a:t>
            </a:r>
          </a:p>
          <a:p>
            <a:pPr lvl="1"/>
            <a:r>
              <a:rPr lang="en-US" dirty="0">
                <a:hlinkClick r:id="rId2"/>
              </a:rPr>
              <a:t>christinasmith@cusd.com</a:t>
            </a:r>
            <a:endParaRPr lang="en-US" dirty="0"/>
          </a:p>
          <a:p>
            <a:pPr lvl="1"/>
            <a:r>
              <a:rPr lang="en-US" dirty="0"/>
              <a:t>327-6200 ext. 76221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97D8A6-1C5A-42B6-AE78-F3D0F9BDF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Envelope">
            <a:extLst>
              <a:ext uri="{FF2B5EF4-FFF2-40B4-BE49-F238E27FC236}">
                <a16:creationId xmlns:a16="http://schemas.microsoft.com/office/drawing/2014/main" id="{D758B899-FF7E-52D2-3372-F58D30A23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52340" y="1778834"/>
            <a:ext cx="3299579" cy="329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2021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396</Words>
  <Application>Microsoft Office PowerPoint</Application>
  <PresentationFormat>Widescreen</PresentationFormat>
  <Paragraphs>83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Franklin Gothic Book</vt:lpstr>
      <vt:lpstr>Open Sans</vt:lpstr>
      <vt:lpstr>Crop</vt:lpstr>
      <vt:lpstr>Cole  History day </vt:lpstr>
      <vt:lpstr>What is History Day?</vt:lpstr>
      <vt:lpstr>General Information</vt:lpstr>
      <vt:lpstr>Elementary Division Posters</vt:lpstr>
      <vt:lpstr>Jr Division Entries</vt:lpstr>
      <vt:lpstr>Additional competitions:</vt:lpstr>
      <vt:lpstr>Topic Ideas:</vt:lpstr>
      <vt:lpstr>Additional Information:</vt:lpstr>
      <vt:lpstr>  Advisor Information:</vt:lpstr>
      <vt:lpstr>       Questions/Comments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 Elementary History day 2019</dc:title>
  <dc:creator>Christina Smith</dc:creator>
  <cp:lastModifiedBy>Christina Smith</cp:lastModifiedBy>
  <cp:revision>18</cp:revision>
  <dcterms:created xsi:type="dcterms:W3CDTF">2018-10-03T21:35:53Z</dcterms:created>
  <dcterms:modified xsi:type="dcterms:W3CDTF">2023-09-29T16:53:29Z</dcterms:modified>
</cp:coreProperties>
</file>